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1" r:id="rId2"/>
    <p:sldId id="282" r:id="rId3"/>
    <p:sldId id="290" r:id="rId4"/>
    <p:sldId id="280" r:id="rId5"/>
    <p:sldId id="287" r:id="rId6"/>
    <p:sldId id="264" r:id="rId7"/>
    <p:sldId id="285" r:id="rId8"/>
    <p:sldId id="276" r:id="rId9"/>
    <p:sldId id="281" r:id="rId10"/>
    <p:sldId id="288" r:id="rId11"/>
    <p:sldId id="28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61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E14B2-45B9-4E7E-86A3-F4E09ACC6AEA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DE564-FD01-4323-BE63-45194F6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A2346-F87F-4FD5-82E6-940D6CCA4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18C579-2D26-437A-9271-3A71840EF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5999F-CF92-449B-9711-B0466325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22B6CF-C3B2-4778-B615-CB5EC5EB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51B67-6F45-4872-85E5-609A2757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61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A8934-133B-46D0-9EB9-EC172BE0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912BE1-AA9F-4E88-82BC-525AEEAC5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9E385-1BD0-4812-B4E5-7799F226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348AA6-9072-46E6-A525-1BAD6EA3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79FB7-8B3C-4A6F-BB60-944D69A6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4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4F49BA-7D84-431F-9104-B8EAD25A3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FDC45B-3DFD-471F-8801-EBBB19966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28667-F868-4BE3-B856-009824B8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671FB-A0AB-469D-AEE4-E9AACF2D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FE6A4-54EC-42C9-A0DD-2BD1EB9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8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A1F38-86E0-4D48-8620-9AC88F78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B36BB-7BA7-4D5F-BBA3-6807C41D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66B9A-6BED-4EF1-8E24-D1CD2F3D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B45BD-E564-45A2-8DCA-44824870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92E20-30C4-403D-9B13-5397576C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1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3823C-068F-48B8-8C78-3C7FCC1F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955E3-F5B7-4896-92D4-D3D35F49E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72EE5-34A3-4766-B839-9687D918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F3A85-DD6E-4337-9A3F-D4DBEA29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21C4B-50EB-4456-B5CD-0B578BBC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3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8D0FB-E613-44E5-85D0-C7C3A23A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24F3D-1208-4608-836D-79CDC518B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E86FE1-7A0E-4CB0-8106-94DD064C7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F9A25-7263-443D-A7EC-8D91E82AD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F07F2B-86D3-4172-990F-5AE1FF9A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06980-C420-46D1-AB37-5605652A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9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B4022-C9D1-47A2-B38B-5EA31B24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28B18F-52E5-4BA3-A404-DBEC28978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5B964-71B0-40FC-A3E6-755BED570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F19F0C-68AD-474B-954C-E1B0158E6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38DFC-7F2D-4AFA-98C3-44E5FA5EF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9EC914-643B-49CC-B4E5-B0F4CDD3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C88B1F-D7E4-4D4D-8ECC-CD8251B5C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F64E32-683F-4FB5-9661-9364A01B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2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3D4FF-73CE-4084-9B86-3284CBF1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9BB9DA-C903-44C6-BEB1-7A8272C1B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F89A48-7EFB-4DB8-9E89-4BAC6F33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0CC054-3B1C-4347-9DE1-35542D45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62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8011E6-317C-459B-86D6-7E653058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01F3BF-9720-417B-9075-359D4707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B0891-4915-450B-ADE2-17FB2E33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8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8B717-B326-4A41-A0F8-37C802EDF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5D99C-3FE7-483F-A0B0-60820D6C2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19728-CAE1-4673-8A7F-577653AF5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3813A-672F-4C5A-8896-6A644131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55A5EE-C17B-49C7-B322-23FE7BD2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69B8A5-0B3C-4215-9289-930F6E61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3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A0853-340C-4D0B-8675-A0605FAC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676672-54A9-4278-B90D-164997E0F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445EEF-045A-4F56-8AF5-38FE40CD0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1BB6F-A1DF-499D-8FCE-C09D16F1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81129E-9565-40D0-A83D-DEBEF4BE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705E35-589E-4822-AEE2-23133B7E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7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57E016-9449-47A0-9679-2F6AAC42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72B100-BFC9-42D8-A945-221E74C3B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B9CFE-24F7-404C-85B7-967BDD5EB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6F567-0A82-4122-B274-AE5DEC013E3B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62E5D-5DD2-4B05-BD6B-5B0B8159E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88A8D-BF96-4E55-B673-57C25FCD2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BA9DA-28A7-4AAF-9F04-38D71CE10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04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7B32214-5CB5-4F2C-AF66-A5AAEE7495AD}"/>
              </a:ext>
            </a:extLst>
          </p:cNvPr>
          <p:cNvSpPr/>
          <p:nvPr/>
        </p:nvSpPr>
        <p:spPr>
          <a:xfrm>
            <a:off x="1571848" y="3935092"/>
            <a:ext cx="3985430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방용혁 </a:t>
            </a:r>
            <a:r>
              <a: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(Bang </a:t>
            </a:r>
            <a:r>
              <a:rPr lang="en-US" altLang="ko-KR" sz="1600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YongHyuk</a:t>
            </a:r>
            <a:r>
              <a: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599E-81E6-4BE6-A2B4-17C808266125}"/>
              </a:ext>
            </a:extLst>
          </p:cNvPr>
          <p:cNvSpPr/>
          <p:nvPr/>
        </p:nvSpPr>
        <p:spPr>
          <a:xfrm>
            <a:off x="1571848" y="4396757"/>
            <a:ext cx="3985430" cy="14017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최종 학력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동서대학교 컴퓨터공학부 졸업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(’20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거주지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부산광역시 금정구 </a:t>
            </a:r>
            <a:r>
              <a:rPr lang="ko-KR" altLang="en-US" sz="12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금강로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468</a:t>
            </a:r>
            <a:r>
              <a:rPr lang="ko-KR" altLang="en-US" sz="12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번길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30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연락처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kuk07k@naver.com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긴급 연락처 </a:t>
            </a:r>
            <a:r>
              <a:rPr lang="en-US" altLang="ko-KR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010-2976-8790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54944C-72B3-400D-BCB8-85A1CEEE5CC7}"/>
              </a:ext>
            </a:extLst>
          </p:cNvPr>
          <p:cNvSpPr/>
          <p:nvPr/>
        </p:nvSpPr>
        <p:spPr>
          <a:xfrm>
            <a:off x="6298976" y="1568247"/>
            <a:ext cx="496456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F75172-9787-4395-AFBA-0C699D9F40B8}"/>
              </a:ext>
            </a:extLst>
          </p:cNvPr>
          <p:cNvSpPr/>
          <p:nvPr/>
        </p:nvSpPr>
        <p:spPr>
          <a:xfrm>
            <a:off x="6795432" y="1568247"/>
            <a:ext cx="3824720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미니 </a:t>
            </a:r>
            <a:r>
              <a:rPr lang="ko-KR" altLang="en-US" sz="1600" b="1" dirty="0" err="1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소코반</a:t>
            </a:r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게임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477ADB-C36A-411F-B33B-76E3C34D6F21}"/>
              </a:ext>
            </a:extLst>
          </p:cNvPr>
          <p:cNvSpPr/>
          <p:nvPr/>
        </p:nvSpPr>
        <p:spPr>
          <a:xfrm>
            <a:off x="6298975" y="2072247"/>
            <a:ext cx="4928467" cy="7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800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주요 내용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캐릭터가 박스를 목표 지점으로 옮기는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C#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활용 게임 제작 </a:t>
            </a:r>
            <a:endParaRPr lang="en-US" altLang="ko-KR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‘20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8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~ 8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31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4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19C974-5614-4D8B-8C3F-C50B00068FF5}"/>
              </a:ext>
            </a:extLst>
          </p:cNvPr>
          <p:cNvSpPr/>
          <p:nvPr/>
        </p:nvSpPr>
        <p:spPr>
          <a:xfrm>
            <a:off x="6298976" y="2824749"/>
            <a:ext cx="496456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7A0116-BC70-41E9-9E4C-41962F649A9F}"/>
              </a:ext>
            </a:extLst>
          </p:cNvPr>
          <p:cNvSpPr/>
          <p:nvPr/>
        </p:nvSpPr>
        <p:spPr>
          <a:xfrm>
            <a:off x="6795432" y="2824749"/>
            <a:ext cx="3824720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온습도</a:t>
            </a:r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센서 실시간 모니터링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DD5D1B-3FFD-4A28-A2E2-F8F055864B44}"/>
              </a:ext>
            </a:extLst>
          </p:cNvPr>
          <p:cNvSpPr/>
          <p:nvPr/>
        </p:nvSpPr>
        <p:spPr>
          <a:xfrm>
            <a:off x="6298975" y="3328749"/>
            <a:ext cx="5148387" cy="7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800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주요 내용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온습도센서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(DHT11)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데이터 값을 </a:t>
            </a:r>
            <a:r>
              <a:rPr lang="en-US" altLang="ko-KR" sz="10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WinForm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Chart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에서 실시간 모니터링</a:t>
            </a:r>
            <a:endParaRPr lang="en-US" altLang="ko-KR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‘20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9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~ 9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17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37314F-FE81-4213-A7BA-B71972D00946}"/>
              </a:ext>
            </a:extLst>
          </p:cNvPr>
          <p:cNvSpPr/>
          <p:nvPr/>
        </p:nvSpPr>
        <p:spPr>
          <a:xfrm>
            <a:off x="6298976" y="4081251"/>
            <a:ext cx="496456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14CCF4-55D2-458E-B91E-F22911A6808E}"/>
              </a:ext>
            </a:extLst>
          </p:cNvPr>
          <p:cNvSpPr/>
          <p:nvPr/>
        </p:nvSpPr>
        <p:spPr>
          <a:xfrm>
            <a:off x="6795432" y="4081251"/>
            <a:ext cx="3824720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공장 자동 매칭 시스템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8D0C24-44BA-4F7B-8E2C-5AF6AC5E4511}"/>
              </a:ext>
            </a:extLst>
          </p:cNvPr>
          <p:cNvSpPr/>
          <p:nvPr/>
        </p:nvSpPr>
        <p:spPr>
          <a:xfrm>
            <a:off x="6298976" y="4585251"/>
            <a:ext cx="5252558" cy="7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주요 내용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주문자의 접근성과 공장의 생산성 최대화를 위한 공장 자동 매칭 시스템</a:t>
            </a:r>
            <a:endParaRPr lang="en-US" altLang="ko-KR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‘20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7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~ 7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24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D88E81-AF1B-42DF-ABD2-E459417BBFF2}"/>
              </a:ext>
            </a:extLst>
          </p:cNvPr>
          <p:cNvSpPr/>
          <p:nvPr/>
        </p:nvSpPr>
        <p:spPr>
          <a:xfrm>
            <a:off x="6298976" y="5337753"/>
            <a:ext cx="496456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956934-B6FE-4C2D-ACE8-8DDC62E3DD36}"/>
              </a:ext>
            </a:extLst>
          </p:cNvPr>
          <p:cNvSpPr/>
          <p:nvPr/>
        </p:nvSpPr>
        <p:spPr>
          <a:xfrm>
            <a:off x="6795432" y="5337753"/>
            <a:ext cx="3824720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용접 라인 </a:t>
            </a:r>
            <a:r>
              <a:rPr lang="en-US" altLang="ko-KR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SPC </a:t>
            </a:r>
            <a:r>
              <a:rPr lang="ko-KR" altLang="en-US" sz="16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시스템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F01A4A-716A-4BB1-B9A3-0EC5C2B33F94}"/>
              </a:ext>
            </a:extLst>
          </p:cNvPr>
          <p:cNvSpPr/>
          <p:nvPr/>
        </p:nvSpPr>
        <p:spPr>
          <a:xfrm>
            <a:off x="6298976" y="5841753"/>
            <a:ext cx="5148386" cy="71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주요 내용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용접 작업 시 발생하는 다양한 용접 </a:t>
            </a:r>
            <a:r>
              <a:rPr lang="ko-KR" altLang="en-US" sz="10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조건값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수집 및 관리 시스템</a:t>
            </a:r>
            <a:endParaRPr lang="en-US" altLang="ko-KR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기간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‘20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10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~ 11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약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달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427280B-F608-4ECA-862F-E43493D98FCF}"/>
              </a:ext>
            </a:extLst>
          </p:cNvPr>
          <p:cNvSpPr/>
          <p:nvPr/>
        </p:nvSpPr>
        <p:spPr>
          <a:xfrm>
            <a:off x="2872966" y="488361"/>
            <a:ext cx="6446067" cy="30624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개발자로서의</a:t>
            </a:r>
            <a:r>
              <a:rPr lang="ko-KR" altLang="en-US" sz="12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주요 프로젝트 및 노력을 소개하기 위한</a:t>
            </a:r>
            <a:endParaRPr lang="ko-KR" altLang="en-US" sz="10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AE6D6BC-FE50-4823-96EA-B07AFC5D771A}"/>
              </a:ext>
            </a:extLst>
          </p:cNvPr>
          <p:cNvSpPr/>
          <p:nvPr/>
        </p:nvSpPr>
        <p:spPr>
          <a:xfrm>
            <a:off x="1571848" y="807836"/>
            <a:ext cx="9048304" cy="30624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포트폴리오</a:t>
            </a:r>
            <a:endParaRPr lang="ko-KR" altLang="en-US" sz="11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pic>
        <p:nvPicPr>
          <p:cNvPr id="5" name="그림 4" descr="사람, 정장, 넥타이, 실외이(가) 표시된 사진&#10;&#10;자동 생성된 설명">
            <a:extLst>
              <a:ext uri="{FF2B5EF4-FFF2-40B4-BE49-F238E27FC236}">
                <a16:creationId xmlns:a16="http://schemas.microsoft.com/office/drawing/2014/main" id="{5E89EFDD-5512-4FB3-890D-FC9FF5950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03" y="1504861"/>
            <a:ext cx="1633520" cy="218033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07994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192E81F-0BCC-40D9-BDA9-19923B00846E}"/>
              </a:ext>
            </a:extLst>
          </p:cNvPr>
          <p:cNvSpPr/>
          <p:nvPr/>
        </p:nvSpPr>
        <p:spPr>
          <a:xfrm>
            <a:off x="6181346" y="4178460"/>
            <a:ext cx="4235829" cy="21928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9674AE-DABB-4A90-AD84-C84CA03A8E0D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Architecture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A36BB2-7C92-4191-8769-166EE8DEECF9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User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Interface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53A6-D508-493D-A226-2C9CC373C7E1}"/>
              </a:ext>
            </a:extLst>
          </p:cNvPr>
          <p:cNvSpPr/>
          <p:nvPr/>
        </p:nvSpPr>
        <p:spPr>
          <a:xfrm>
            <a:off x="1782003" y="1636237"/>
            <a:ext cx="4235831" cy="4124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243342-6E2C-446C-B379-64DF32FBCF77}"/>
              </a:ext>
            </a:extLst>
          </p:cNvPr>
          <p:cNvSpPr/>
          <p:nvPr/>
        </p:nvSpPr>
        <p:spPr>
          <a:xfrm>
            <a:off x="6181345" y="1636238"/>
            <a:ext cx="4235831" cy="25422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용접 라인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SPC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시스템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HMI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툴과 데이터베이스 연동 기능을 이해하고자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AF8FC7-4057-4CE4-8DFC-64F348AC0295}"/>
              </a:ext>
            </a:extLst>
          </p:cNvPr>
          <p:cNvSpPr txBox="1"/>
          <p:nvPr/>
        </p:nvSpPr>
        <p:spPr>
          <a:xfrm>
            <a:off x="6338283" y="4077588"/>
            <a:ext cx="3907170" cy="214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각 라인 별 실시간 모니터링 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적용된 용접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조건값을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벗어날 시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가동중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→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비가동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상태로 전환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총 목표량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총 생산량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달성률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불량률 파악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OWER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ON / OFF :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전력 공급 및 차단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ALL RESET 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초기화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가동시간은 유지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DATA :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분석 및 그래프 출력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불량률 검출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EXIT 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나가기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A72B85-1D1E-413F-A6A5-4B9E0DB771F5}"/>
              </a:ext>
            </a:extLst>
          </p:cNvPr>
          <p:cNvSpPr/>
          <p:nvPr/>
        </p:nvSpPr>
        <p:spPr>
          <a:xfrm>
            <a:off x="1782003" y="5760719"/>
            <a:ext cx="4235831" cy="611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938CB3-39DA-4A7A-9925-4B5887EA7AD4}"/>
              </a:ext>
            </a:extLst>
          </p:cNvPr>
          <p:cNvSpPr txBox="1"/>
          <p:nvPr/>
        </p:nvSpPr>
        <p:spPr>
          <a:xfrm>
            <a:off x="1685390" y="5804417"/>
            <a:ext cx="4235829" cy="52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KEP Server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임의의 </a:t>
            </a: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데이터값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HMI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출력 및 가공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용접 라인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SPC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시스템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메뉴 구현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실시간 모니터링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C69E62-0656-431B-A35E-8F797B79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345" y="1632486"/>
            <a:ext cx="4241341" cy="25422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62CF30-8CFE-4243-A02C-52848B4F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67" y="3738912"/>
            <a:ext cx="3494301" cy="19655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479348-59A6-4ADE-8FC1-8E54A20BF8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38" t="18049" r="21107" b="28449"/>
          <a:stretch/>
        </p:blipFill>
        <p:spPr>
          <a:xfrm>
            <a:off x="2152767" y="1752795"/>
            <a:ext cx="3494301" cy="194622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048FF6-8631-4810-B76A-E2D1D8869067}"/>
              </a:ext>
            </a:extLst>
          </p:cNvPr>
          <p:cNvSpPr/>
          <p:nvPr/>
        </p:nvSpPr>
        <p:spPr>
          <a:xfrm>
            <a:off x="4681066" y="5477089"/>
            <a:ext cx="891179" cy="168413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메인 화면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93055B-A941-4FDC-8A97-0ACD6986B6A4}"/>
              </a:ext>
            </a:extLst>
          </p:cNvPr>
          <p:cNvSpPr/>
          <p:nvPr/>
        </p:nvSpPr>
        <p:spPr>
          <a:xfrm>
            <a:off x="3804766" y="3408744"/>
            <a:ext cx="1752599" cy="19009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KEP</a:t>
            </a:r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Server </a:t>
            </a:r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임의의 </a:t>
            </a:r>
            <a:r>
              <a:rPr lang="ko-KR" altLang="en-US" sz="9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데이터값</a:t>
            </a:r>
            <a:endParaRPr lang="ko-KR" altLang="en-US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C57A50-9EEC-4CB6-BE64-3F46425820E0}"/>
              </a:ext>
            </a:extLst>
          </p:cNvPr>
          <p:cNvSpPr/>
          <p:nvPr/>
        </p:nvSpPr>
        <p:spPr>
          <a:xfrm>
            <a:off x="9074554" y="3918355"/>
            <a:ext cx="1261641" cy="178198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전체 라인 가동 화면</a:t>
            </a:r>
          </a:p>
        </p:txBody>
      </p:sp>
    </p:spTree>
    <p:extLst>
      <p:ext uri="{BB962C8B-B14F-4D97-AF65-F5344CB8AC3E}">
        <p14:creationId xmlns:p14="http://schemas.microsoft.com/office/powerpoint/2010/main" val="241416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EE9558A3-88CC-4C74-B558-22318E5BAA50}"/>
              </a:ext>
            </a:extLst>
          </p:cNvPr>
          <p:cNvSpPr/>
          <p:nvPr/>
        </p:nvSpPr>
        <p:spPr>
          <a:xfrm>
            <a:off x="6181345" y="5386260"/>
            <a:ext cx="4235831" cy="9859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F92DF4-DAC8-4D9B-8232-40BD6403A1F2}"/>
              </a:ext>
            </a:extLst>
          </p:cNvPr>
          <p:cNvSpPr/>
          <p:nvPr/>
        </p:nvSpPr>
        <p:spPr>
          <a:xfrm>
            <a:off x="6181346" y="1636238"/>
            <a:ext cx="4235829" cy="37500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용접 라인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SPC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시스템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HMI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툴과 데이터베이스 연동 기능을 이해하고자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EC12F4-CB2E-43B7-B6F1-1F2CCF7350E6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알림 기능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팁 교체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팁 드레싱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공정 이상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endParaRPr lang="ko-KR" altLang="en-US" sz="1300" b="1" dirty="0">
              <a:solidFill>
                <a:schemeClr val="tx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F70D6C-BFFC-48C5-8708-8F7C073F5BB6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라인 별 용접 관리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용접 조건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타점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통전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팁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endParaRPr lang="ko-KR" altLang="en-US" sz="1300" b="1" dirty="0">
              <a:solidFill>
                <a:schemeClr val="tx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2FDC39-3591-4AF7-AD8A-16BD34024616}"/>
              </a:ext>
            </a:extLst>
          </p:cNvPr>
          <p:cNvSpPr/>
          <p:nvPr/>
        </p:nvSpPr>
        <p:spPr>
          <a:xfrm>
            <a:off x="1782003" y="1636237"/>
            <a:ext cx="4235831" cy="37500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84B8C7-3D68-44A8-B71B-F288727BAF97}"/>
              </a:ext>
            </a:extLst>
          </p:cNvPr>
          <p:cNvSpPr txBox="1"/>
          <p:nvPr/>
        </p:nvSpPr>
        <p:spPr>
          <a:xfrm>
            <a:off x="6237192" y="5485856"/>
            <a:ext cx="4124135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공정 </a:t>
            </a:r>
            <a:r>
              <a:rPr lang="ko-KR" altLang="en-US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이상시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,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라인 별로 용접 관리가 가능하도록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팁 드레싱 및 팁 교체 주기는 사용자가 설정 가능하도록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적용된 용접 </a:t>
            </a:r>
            <a:r>
              <a:rPr lang="ko-KR" altLang="en-US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조건값을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벗어날 시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, PAUSE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버튼 기능 작동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FC83B-B3BC-4CCB-B377-A838CB6B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109" y="1737971"/>
            <a:ext cx="3494302" cy="169103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2797D98-8057-4DC9-820B-991CD524A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0" t="34768" r="31930" b="41069"/>
          <a:stretch/>
        </p:blipFill>
        <p:spPr>
          <a:xfrm>
            <a:off x="3842403" y="3954636"/>
            <a:ext cx="1867381" cy="5671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09D2486-8062-4880-B27F-AE1347CFE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2" t="29426" r="35357" b="48428"/>
          <a:stretch/>
        </p:blipFill>
        <p:spPr>
          <a:xfrm>
            <a:off x="2211717" y="3954636"/>
            <a:ext cx="1557472" cy="56718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536A6D-2043-4DB1-BFA4-A0E68EE53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717" y="1795845"/>
            <a:ext cx="3494302" cy="196554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A31E6EB-B6CC-47CF-86D4-F9490FB7A71A}"/>
              </a:ext>
            </a:extLst>
          </p:cNvPr>
          <p:cNvSpPr/>
          <p:nvPr/>
        </p:nvSpPr>
        <p:spPr>
          <a:xfrm>
            <a:off x="1782003" y="5386261"/>
            <a:ext cx="4235831" cy="9859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36CEFC-C845-438F-9BEE-C558E37D42D8}"/>
              </a:ext>
            </a:extLst>
          </p:cNvPr>
          <p:cNvSpPr txBox="1"/>
          <p:nvPr/>
        </p:nvSpPr>
        <p:spPr>
          <a:xfrm>
            <a:off x="1398512" y="5485856"/>
            <a:ext cx="4619322" cy="985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오른쪽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Alarm List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활용해 팁 교체와 드레싱 주기 및 공정이상을 확인하여 대처 및 예방 가능 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작업자의 오류를 막기 위해 수집된 요건에 맞게 시스템 제어 가능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695734B-69F5-4434-8D15-3FB36ADEFC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64" t="30916" r="35158" b="48187"/>
          <a:stretch/>
        </p:blipFill>
        <p:spPr>
          <a:xfrm>
            <a:off x="2211717" y="4659306"/>
            <a:ext cx="1557472" cy="56718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4384246-A03B-423C-8060-9398FB613A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525" t="35274" r="32025" b="37890"/>
          <a:stretch/>
        </p:blipFill>
        <p:spPr>
          <a:xfrm>
            <a:off x="3842403" y="4659305"/>
            <a:ext cx="1867381" cy="56718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F957F786-58D7-47B8-BE80-BEBCC220A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109" y="3539049"/>
            <a:ext cx="3494302" cy="1691031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18592C8-2261-484C-BBFF-E8590EC33B4E}"/>
              </a:ext>
            </a:extLst>
          </p:cNvPr>
          <p:cNvSpPr/>
          <p:nvPr/>
        </p:nvSpPr>
        <p:spPr>
          <a:xfrm>
            <a:off x="8822289" y="1995056"/>
            <a:ext cx="1146946" cy="178198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라인 정상 </a:t>
            </a:r>
            <a:r>
              <a:rPr lang="ko-KR" altLang="en-US" sz="900" dirty="0" err="1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가동시</a:t>
            </a:r>
            <a:endParaRPr lang="ko-KR" altLang="en-US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3147B50D-B75D-420B-98D6-4E533E0D5769}"/>
              </a:ext>
            </a:extLst>
          </p:cNvPr>
          <p:cNvSpPr/>
          <p:nvPr/>
        </p:nvSpPr>
        <p:spPr>
          <a:xfrm>
            <a:off x="8813743" y="3804671"/>
            <a:ext cx="1146946" cy="178198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공정 이상 발생시</a:t>
            </a:r>
          </a:p>
        </p:txBody>
      </p:sp>
    </p:spTree>
    <p:extLst>
      <p:ext uri="{BB962C8B-B14F-4D97-AF65-F5344CB8AC3E}">
        <p14:creationId xmlns:p14="http://schemas.microsoft.com/office/powerpoint/2010/main" val="378977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7383A-D229-4472-B3B0-42EF4FE02ABA}"/>
              </a:ext>
            </a:extLst>
          </p:cNvPr>
          <p:cNvSpPr/>
          <p:nvPr/>
        </p:nvSpPr>
        <p:spPr>
          <a:xfrm>
            <a:off x="1774826" y="549275"/>
            <a:ext cx="504000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1F368-69F2-4668-993B-574379A3C949}"/>
              </a:ext>
            </a:extLst>
          </p:cNvPr>
          <p:cNvSpPr/>
          <p:nvPr/>
        </p:nvSpPr>
        <p:spPr>
          <a:xfrm>
            <a:off x="2278826" y="549275"/>
            <a:ext cx="8138349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미니 </a:t>
            </a:r>
            <a:r>
              <a:rPr lang="ko-KR" altLang="en-US" sz="2200" b="1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소코반</a:t>
            </a:r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게임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6B68C-76DE-492B-9EC0-261735BB691A}"/>
              </a:ext>
            </a:extLst>
          </p:cNvPr>
          <p:cNvSpPr/>
          <p:nvPr/>
        </p:nvSpPr>
        <p:spPr>
          <a:xfrm>
            <a:off x="2278824" y="1138801"/>
            <a:ext cx="7759836" cy="395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스마트팩토리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S/W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개발자 양성 과정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한국품질재단 운영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’20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약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주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) 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개인 작업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ECB3AF-2A6A-49B5-82F3-B1B67A25D5C2}"/>
              </a:ext>
            </a:extLst>
          </p:cNvPr>
          <p:cNvSpPr/>
          <p:nvPr/>
        </p:nvSpPr>
        <p:spPr>
          <a:xfrm>
            <a:off x="1774826" y="5598367"/>
            <a:ext cx="8642348" cy="7103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 프로젝트를 통해 ①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활용한 기능 설계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② 알고리즘 설계 및 분석을 학습할 수 있었습니다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학습 노력을 시스템 설계 및 분석 업무에 활용하고자 합니다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endParaRPr lang="ko-KR" altLang="en-US" sz="1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CDC47A-9BFC-4C2E-A675-C0DC70F6BCC2}"/>
              </a:ext>
            </a:extLst>
          </p:cNvPr>
          <p:cNvSpPr/>
          <p:nvPr/>
        </p:nvSpPr>
        <p:spPr>
          <a:xfrm>
            <a:off x="1774827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기초 설계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B32F4D-8AA9-4D8F-9D8D-550531E743C0}"/>
              </a:ext>
            </a:extLst>
          </p:cNvPr>
          <p:cNvSpPr/>
          <p:nvPr/>
        </p:nvSpPr>
        <p:spPr>
          <a:xfrm>
            <a:off x="4713743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프로그램 개발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FC7D8D-4FD2-4884-AB80-7B5C37D9F96A}"/>
              </a:ext>
            </a:extLst>
          </p:cNvPr>
          <p:cNvSpPr/>
          <p:nvPr/>
        </p:nvSpPr>
        <p:spPr>
          <a:xfrm>
            <a:off x="7652660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주요 성과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개선점</a:t>
            </a:r>
            <a:endParaRPr lang="en-US" altLang="ko-KR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B4B36B-6A87-48C3-AC28-28AFE1BCAB77}"/>
              </a:ext>
            </a:extLst>
          </p:cNvPr>
          <p:cNvSpPr/>
          <p:nvPr/>
        </p:nvSpPr>
        <p:spPr>
          <a:xfrm>
            <a:off x="1774827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프로젝트 선정 배경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캐릭터를 이용해 창고 안에 박스를 모두 목표점으로 옮기는 </a:t>
            </a:r>
            <a:r>
              <a:rPr lang="en-US" altLang="ko-KR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C# </a:t>
            </a:r>
            <a:r>
              <a:rPr lang="ko-KR" altLang="en-US" sz="10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활용 게임 제작</a:t>
            </a:r>
            <a:endParaRPr lang="en-US" altLang="ko-KR" sz="1000" dirty="0">
              <a:solidFill>
                <a:schemeClr val="tx1"/>
              </a:solidFill>
              <a:latin typeface="Agency FB" panose="020B0503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아이디어 구상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캐릭터에게 지시한 방향이 빈칸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박스나 벽이 아닌 곳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인 경우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그 칸으로 이동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지시한 방향에 박스가 있는 경우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박스를 이동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이 경우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박스가 이동할 칸도 비어 있어야 함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지시한 방향이 벽인 경우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또는 박스가 있는데 박스가 이동할 칸에 다른 박스나 벽이 있는 경우에는 키를 눌러도 캐릭터는 이동 불가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EB715B-E46F-4B4F-8840-16898EBB5CBD}"/>
              </a:ext>
            </a:extLst>
          </p:cNvPr>
          <p:cNvSpPr/>
          <p:nvPr/>
        </p:nvSpPr>
        <p:spPr>
          <a:xfrm>
            <a:off x="4713743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디자인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기반 </a:t>
            </a:r>
            <a:r>
              <a:rPr lang="en-US" altLang="ko-KR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WinForm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 인터페이스 설계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이미지를 활용하여 </a:t>
            </a: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비주얼라이제이션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시스템 구성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목표점의 수와 박스의 수는 동일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플레이어는 화살표를 이용해 캐릭터를 조정 가능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해당 스테이지 및 이동 횟수를 보여줌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모든 박스를 목표점으로 이동시킨 경우 다음 라운드 진행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D4C1D-8564-4AAA-93E8-A6472834477C}"/>
              </a:ext>
            </a:extLst>
          </p:cNvPr>
          <p:cNvSpPr/>
          <p:nvPr/>
        </p:nvSpPr>
        <p:spPr>
          <a:xfrm>
            <a:off x="7652660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기능 구현 및 알고리즘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프로그램으로  게임 기능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내 필요한 알고리즘 설계 및 분석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제한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개선 필요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기능 구현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와 연동하여 사용자에 따라 스코어를 저장해 다른 사용자와 경쟁 가능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업데이트 필요 사항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내 다양한 아이템을 추가하여 사용자의 플레이에 변수를 창출</a:t>
            </a:r>
            <a:endParaRPr lang="ko-KR" altLang="en-US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4267A2F-6999-45D5-9F95-AFC5CC0C73BC}"/>
              </a:ext>
            </a:extLst>
          </p:cNvPr>
          <p:cNvSpPr/>
          <p:nvPr/>
        </p:nvSpPr>
        <p:spPr>
          <a:xfrm rot="5400000">
            <a:off x="4528616" y="3364744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651937C-0832-41AE-B85E-229FB9A86520}"/>
              </a:ext>
            </a:extLst>
          </p:cNvPr>
          <p:cNvSpPr/>
          <p:nvPr/>
        </p:nvSpPr>
        <p:spPr>
          <a:xfrm rot="5400000">
            <a:off x="7469348" y="3376319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# video encoding API from Bitmovin">
            <a:extLst>
              <a:ext uri="{FF2B5EF4-FFF2-40B4-BE49-F238E27FC236}">
                <a16:creationId xmlns:a16="http://schemas.microsoft.com/office/drawing/2014/main" id="{32E0C393-8D82-421A-BA45-ACBB674AD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89757" l="28552" r="72423">
                        <a14:foregroundMark x1="48607" y1="9704" x2="51393" y2="10243"/>
                        <a14:foregroundMark x1="48050" y1="87871" x2="50836" y2="88949"/>
                        <a14:backgroundMark x1="30780" y1="6739" x2="27437" y2="19946"/>
                        <a14:backgroundMark x1="34540" y1="8356" x2="29109" y2="18868"/>
                        <a14:backgroundMark x1="33565" y1="9434" x2="28969" y2="20216"/>
                        <a14:backgroundMark x1="28969" y1="33423" x2="26323" y2="56334"/>
                        <a14:backgroundMark x1="26462" y1="67385" x2="27159" y2="71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8" r="22086"/>
          <a:stretch/>
        </p:blipFill>
        <p:spPr bwMode="auto">
          <a:xfrm>
            <a:off x="6107940" y="4670306"/>
            <a:ext cx="474394" cy="447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sual Studio에서 C++ 파일을 utf-8로 저장하는 더 간편한 방법 | The Dream of Super Surplus  Power">
            <a:extLst>
              <a:ext uri="{FF2B5EF4-FFF2-40B4-BE49-F238E27FC236}">
                <a16:creationId xmlns:a16="http://schemas.microsoft.com/office/drawing/2014/main" id="{942AB166-A463-4975-AD01-CBA25864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17757" r="23434" b="14426"/>
          <a:stretch/>
        </p:blipFill>
        <p:spPr bwMode="auto">
          <a:xfrm>
            <a:off x="6712376" y="4700883"/>
            <a:ext cx="412546" cy="3959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18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9674AE-DABB-4A90-AD84-C84CA03A8E0D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Architecture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A36BB2-7C92-4191-8769-166EE8DEECF9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User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Interface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53A6-D508-493D-A226-2C9CC373C7E1}"/>
              </a:ext>
            </a:extLst>
          </p:cNvPr>
          <p:cNvSpPr/>
          <p:nvPr/>
        </p:nvSpPr>
        <p:spPr>
          <a:xfrm>
            <a:off x="1782003" y="1636238"/>
            <a:ext cx="4235831" cy="21139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243342-6E2C-446C-B379-64DF32FBCF77}"/>
              </a:ext>
            </a:extLst>
          </p:cNvPr>
          <p:cNvSpPr/>
          <p:nvPr/>
        </p:nvSpPr>
        <p:spPr>
          <a:xfrm>
            <a:off x="6181345" y="1636237"/>
            <a:ext cx="4235831" cy="47359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미니 </a:t>
            </a:r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소코반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게임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C# 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기능 구현 및 알고리즘 설계 및 분석하고자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A72B85-1D1E-413F-A6A5-4B9E0DB771F5}"/>
              </a:ext>
            </a:extLst>
          </p:cNvPr>
          <p:cNvSpPr/>
          <p:nvPr/>
        </p:nvSpPr>
        <p:spPr>
          <a:xfrm>
            <a:off x="1782003" y="3742961"/>
            <a:ext cx="4235831" cy="93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938CB3-39DA-4A7A-9925-4B5887EA7AD4}"/>
              </a:ext>
            </a:extLst>
          </p:cNvPr>
          <p:cNvSpPr txBox="1"/>
          <p:nvPr/>
        </p:nvSpPr>
        <p:spPr>
          <a:xfrm>
            <a:off x="1613664" y="3836389"/>
            <a:ext cx="4147117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상단부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현재 스테이지 및 이동 횟수를 보여줌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Refresh : F5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눌렸을 때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다시 시작 기능 구현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이미지를 활용하여 화살표 방향에 따른 캐릭터 모습 구현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FAC336-7EFE-4A57-86D3-C57583B42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8" t="20832" r="25190" b="26414"/>
          <a:stretch/>
        </p:blipFill>
        <p:spPr>
          <a:xfrm>
            <a:off x="2097894" y="1750099"/>
            <a:ext cx="3604047" cy="191860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048FF6-8631-4810-B76A-E2D1D8869067}"/>
              </a:ext>
            </a:extLst>
          </p:cNvPr>
          <p:cNvSpPr/>
          <p:nvPr/>
        </p:nvSpPr>
        <p:spPr>
          <a:xfrm>
            <a:off x="4762821" y="3413570"/>
            <a:ext cx="891179" cy="203779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시작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4771C8-41FF-4FC7-BACE-F542BF5B4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8" t="20759" r="25475" b="26751"/>
          <a:stretch/>
        </p:blipFill>
        <p:spPr>
          <a:xfrm>
            <a:off x="6477288" y="1752795"/>
            <a:ext cx="3635074" cy="2174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F962FDF-8AAF-4E6F-B6FD-21CE225EF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35" t="23858" r="2690" b="23859"/>
          <a:stretch/>
        </p:blipFill>
        <p:spPr>
          <a:xfrm>
            <a:off x="6477288" y="4042326"/>
            <a:ext cx="3642655" cy="217405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FB097C0-6608-4771-BE64-5AB0744731E9}"/>
              </a:ext>
            </a:extLst>
          </p:cNvPr>
          <p:cNvSpPr/>
          <p:nvPr/>
        </p:nvSpPr>
        <p:spPr>
          <a:xfrm>
            <a:off x="8530542" y="3634450"/>
            <a:ext cx="1496479" cy="201457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스테이지 클리어 화면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6D678B-BB65-465A-8333-CF5F4DA765FA}"/>
              </a:ext>
            </a:extLst>
          </p:cNvPr>
          <p:cNvSpPr/>
          <p:nvPr/>
        </p:nvSpPr>
        <p:spPr>
          <a:xfrm>
            <a:off x="8530543" y="5924418"/>
            <a:ext cx="1508054" cy="210166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마지막 스테이지 클리어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5B4A9F-8A1B-4CE4-9F48-69FA58425F91}"/>
              </a:ext>
            </a:extLst>
          </p:cNvPr>
          <p:cNvSpPr/>
          <p:nvPr/>
        </p:nvSpPr>
        <p:spPr>
          <a:xfrm>
            <a:off x="1784348" y="5153608"/>
            <a:ext cx="4233485" cy="12185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122A71-8E4A-434C-AD3A-46067EB28F05}"/>
              </a:ext>
            </a:extLst>
          </p:cNvPr>
          <p:cNvSpPr/>
          <p:nvPr/>
        </p:nvSpPr>
        <p:spPr>
          <a:xfrm>
            <a:off x="1782003" y="4755345"/>
            <a:ext cx="4235833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코드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BABAC-F3E2-4412-8626-0AC2AEAB4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05" y="5168298"/>
            <a:ext cx="1190624" cy="11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7383A-D229-4472-B3B0-42EF4FE02ABA}"/>
              </a:ext>
            </a:extLst>
          </p:cNvPr>
          <p:cNvSpPr/>
          <p:nvPr/>
        </p:nvSpPr>
        <p:spPr>
          <a:xfrm>
            <a:off x="1774826" y="549275"/>
            <a:ext cx="504000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1F368-69F2-4668-993B-574379A3C949}"/>
              </a:ext>
            </a:extLst>
          </p:cNvPr>
          <p:cNvSpPr/>
          <p:nvPr/>
        </p:nvSpPr>
        <p:spPr>
          <a:xfrm>
            <a:off x="2278826" y="549275"/>
            <a:ext cx="8138349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온습도</a:t>
            </a:r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센서 실시간 모니터링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6B68C-76DE-492B-9EC0-261735BB691A}"/>
              </a:ext>
            </a:extLst>
          </p:cNvPr>
          <p:cNvSpPr/>
          <p:nvPr/>
        </p:nvSpPr>
        <p:spPr>
          <a:xfrm>
            <a:off x="2278824" y="1138801"/>
            <a:ext cx="7759836" cy="395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스마트팩토리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S/W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개발자 양성 과정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한국품질재단 운영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’20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9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약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주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) 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개인 작업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ECB3AF-2A6A-49B5-82F3-B1B67A25D5C2}"/>
              </a:ext>
            </a:extLst>
          </p:cNvPr>
          <p:cNvSpPr/>
          <p:nvPr/>
        </p:nvSpPr>
        <p:spPr>
          <a:xfrm>
            <a:off x="1774826" y="5598367"/>
            <a:ext cx="8642348" cy="7103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 프로젝트를 통해 ① 센서 데이터 값 추출 및 저장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②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시각화를 학습할 수 있었습니다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개발역량을 데이터 분석 업무에 활용하고자 합니다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endParaRPr lang="ko-KR" altLang="en-US" sz="1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CDC47A-9BFC-4C2E-A675-C0DC70F6BCC2}"/>
              </a:ext>
            </a:extLst>
          </p:cNvPr>
          <p:cNvSpPr/>
          <p:nvPr/>
        </p:nvSpPr>
        <p:spPr>
          <a:xfrm>
            <a:off x="1774827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기초 설계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B32F4D-8AA9-4D8F-9D8D-550531E743C0}"/>
              </a:ext>
            </a:extLst>
          </p:cNvPr>
          <p:cNvSpPr/>
          <p:nvPr/>
        </p:nvSpPr>
        <p:spPr>
          <a:xfrm>
            <a:off x="4713743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프로그램 개발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FC7D8D-4FD2-4884-AB80-7B5C37D9F96A}"/>
              </a:ext>
            </a:extLst>
          </p:cNvPr>
          <p:cNvSpPr/>
          <p:nvPr/>
        </p:nvSpPr>
        <p:spPr>
          <a:xfrm>
            <a:off x="7652660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주요 성과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개선점</a:t>
            </a:r>
            <a:endParaRPr lang="en-US" altLang="ko-KR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B4B36B-6A87-48C3-AC28-28AFE1BCAB77}"/>
              </a:ext>
            </a:extLst>
          </p:cNvPr>
          <p:cNvSpPr/>
          <p:nvPr/>
        </p:nvSpPr>
        <p:spPr>
          <a:xfrm>
            <a:off x="1774827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프로젝트 선정 배경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온습도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센서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(DHT 11)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의 실시간 모니터링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주요</a:t>
            </a:r>
            <a:r>
              <a:rPr lang="en-US" altLang="ko-KR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기능 목표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데이터 수집 및 활용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데이터 시각화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(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visualization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상황에 따른 대처 가능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시스템 구성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DHT 11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센서 데이터 추출 및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에 저장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저장된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MariaDB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데이터를 조건에 따라</a:t>
            </a:r>
            <a:r>
              <a:rPr lang="en-US" altLang="ko-KR" sz="1000" dirty="0" err="1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WinForm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(Chart)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그래프 출력 및 실시간 모니터링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EB715B-E46F-4B4F-8840-16898EBB5CBD}"/>
              </a:ext>
            </a:extLst>
          </p:cNvPr>
          <p:cNvSpPr/>
          <p:nvPr/>
        </p:nvSpPr>
        <p:spPr>
          <a:xfrm>
            <a:off x="4713743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디자인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기반 </a:t>
            </a:r>
            <a:r>
              <a:rPr lang="en-US" altLang="ko-KR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WinForm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 인터페이스 설계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차트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 이벤트를 통해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실시간 모니터링 기능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온습도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센서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실시간 모니터링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수집 및 활용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시각화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 구축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MySQL(MariaDB)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구축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D4C1D-8564-4AAA-93E8-A6472834477C}"/>
              </a:ext>
            </a:extLst>
          </p:cNvPr>
          <p:cNvSpPr/>
          <p:nvPr/>
        </p:nvSpPr>
        <p:spPr>
          <a:xfrm>
            <a:off x="7652660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센서 데이터 값 추출 및 저장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라즈베리파이에서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센서 값 추출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추출된 데이터 값을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저장 및 출력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프로그램과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연동 구현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데이터를 프로그램으로 기능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실시간 모니터링 시스템 구현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제한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개선 필요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처리는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DB(Query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최적화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프로그램의 효율성을 높이기 위해서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4267A2F-6999-45D5-9F95-AFC5CC0C73BC}"/>
              </a:ext>
            </a:extLst>
          </p:cNvPr>
          <p:cNvSpPr/>
          <p:nvPr/>
        </p:nvSpPr>
        <p:spPr>
          <a:xfrm rot="5400000">
            <a:off x="4528616" y="3364744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651937C-0832-41AE-B85E-229FB9A86520}"/>
              </a:ext>
            </a:extLst>
          </p:cNvPr>
          <p:cNvSpPr/>
          <p:nvPr/>
        </p:nvSpPr>
        <p:spPr>
          <a:xfrm rot="5400000">
            <a:off x="7469348" y="3376319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# video encoding API from Bitmovin">
            <a:extLst>
              <a:ext uri="{FF2B5EF4-FFF2-40B4-BE49-F238E27FC236}">
                <a16:creationId xmlns:a16="http://schemas.microsoft.com/office/drawing/2014/main" id="{32E0C393-8D82-421A-BA45-ACBB674AD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89757" l="28552" r="72423">
                        <a14:foregroundMark x1="48607" y1="9704" x2="51393" y2="10243"/>
                        <a14:foregroundMark x1="48050" y1="87871" x2="50836" y2="88949"/>
                        <a14:backgroundMark x1="30780" y1="6739" x2="27437" y2="19946"/>
                        <a14:backgroundMark x1="34540" y1="8356" x2="29109" y2="18868"/>
                        <a14:backgroundMark x1="33565" y1="9434" x2="28969" y2="20216"/>
                        <a14:backgroundMark x1="28969" y1="33423" x2="26323" y2="56334"/>
                        <a14:backgroundMark x1="26462" y1="67385" x2="27159" y2="71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8" r="22086"/>
          <a:stretch/>
        </p:blipFill>
        <p:spPr bwMode="auto">
          <a:xfrm>
            <a:off x="5714410" y="4670306"/>
            <a:ext cx="474394" cy="447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sual Studio에서 C++ 파일을 utf-8로 저장하는 더 간편한 방법 | The Dream of Super Surplus  Power">
            <a:extLst>
              <a:ext uri="{FF2B5EF4-FFF2-40B4-BE49-F238E27FC236}">
                <a16:creationId xmlns:a16="http://schemas.microsoft.com/office/drawing/2014/main" id="{942AB166-A463-4975-AD01-CBA25864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17757" r="23434" b="14426"/>
          <a:stretch/>
        </p:blipFill>
        <p:spPr bwMode="auto">
          <a:xfrm>
            <a:off x="6318846" y="4700883"/>
            <a:ext cx="412546" cy="3959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riaDB 10.0에서 10.1로 업그레이드(yum) - 이 세상에 하나는 남기고 가자">
            <a:extLst>
              <a:ext uri="{FF2B5EF4-FFF2-40B4-BE49-F238E27FC236}">
                <a16:creationId xmlns:a16="http://schemas.microsoft.com/office/drawing/2014/main" id="{DA649C67-D078-43DC-A446-B0566C24C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91" y="4700883"/>
            <a:ext cx="395962" cy="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4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온습도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센서 실시간 모니터링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900" b="1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센서값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추출 및 저장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데이터베이스를 분석하고자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C695E4-EB33-4A1B-BCA8-3961A0F369F3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Architecture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2D93AA-C4C4-4702-9C2E-0AD952D7AE77}"/>
              </a:ext>
            </a:extLst>
          </p:cNvPr>
          <p:cNvSpPr/>
          <p:nvPr/>
        </p:nvSpPr>
        <p:spPr>
          <a:xfrm>
            <a:off x="1782003" y="1636237"/>
            <a:ext cx="4235831" cy="45865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3DA8BF-0016-4C9E-B608-3B4E9064FC6E}"/>
              </a:ext>
            </a:extLst>
          </p:cNvPr>
          <p:cNvSpPr/>
          <p:nvPr/>
        </p:nvSpPr>
        <p:spPr>
          <a:xfrm>
            <a:off x="6185740" y="5004208"/>
            <a:ext cx="4235832" cy="12185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AB12D-75F9-44A7-B4F9-0913A4CBD5F0}"/>
              </a:ext>
            </a:extLst>
          </p:cNvPr>
          <p:cNvSpPr txBox="1"/>
          <p:nvPr/>
        </p:nvSpPr>
        <p:spPr>
          <a:xfrm>
            <a:off x="1984455" y="5445103"/>
            <a:ext cx="3877226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DHT11 </a:t>
            </a:r>
            <a:r>
              <a:rPr lang="ko-KR" altLang="en-US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온습도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센서 데이터 값을 측정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MariaDB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에 데이터 값 저장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(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데이터 처리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WinForm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(Chart)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에 초마다 데이터를 받아와 그래프 출력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BBE0D4A-5C17-46CF-9903-8A9AC30079E1}"/>
              </a:ext>
            </a:extLst>
          </p:cNvPr>
          <p:cNvSpPr/>
          <p:nvPr/>
        </p:nvSpPr>
        <p:spPr>
          <a:xfrm>
            <a:off x="6181344" y="1231959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User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Interface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구성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3D5CB3E-2AA9-4EBD-93D0-1CA3671EE91F}"/>
              </a:ext>
            </a:extLst>
          </p:cNvPr>
          <p:cNvSpPr/>
          <p:nvPr/>
        </p:nvSpPr>
        <p:spPr>
          <a:xfrm>
            <a:off x="6181344" y="1632579"/>
            <a:ext cx="4235831" cy="28544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3F30EBA-BBB3-4D83-B7BF-F5220A8F05FB}"/>
              </a:ext>
            </a:extLst>
          </p:cNvPr>
          <p:cNvSpPr txBox="1"/>
          <p:nvPr/>
        </p:nvSpPr>
        <p:spPr>
          <a:xfrm>
            <a:off x="6174165" y="3621495"/>
            <a:ext cx="4124135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초마다 데이터 값 하나씩 그래프 출력되도록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Graph Start / Stop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버튼 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일시정지 기능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RealTime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Data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버튼 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: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실시간 데이터 값 하나를 그래프 출력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A67BC1-501B-48FF-ADA5-642F35B9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97" y="1762739"/>
            <a:ext cx="3745124" cy="180101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DD718C-86E6-42B5-AAE2-052301264459}"/>
              </a:ext>
            </a:extLst>
          </p:cNvPr>
          <p:cNvSpPr/>
          <p:nvPr/>
        </p:nvSpPr>
        <p:spPr>
          <a:xfrm>
            <a:off x="6181341" y="4602539"/>
            <a:ext cx="4235833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시스템 구성도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AB6FCC-D74C-4D51-8908-B5C8E49B4D8A}"/>
              </a:ext>
            </a:extLst>
          </p:cNvPr>
          <p:cNvGrpSpPr/>
          <p:nvPr/>
        </p:nvGrpSpPr>
        <p:grpSpPr>
          <a:xfrm>
            <a:off x="6324850" y="5271913"/>
            <a:ext cx="3950300" cy="683153"/>
            <a:chOff x="5998081" y="3984153"/>
            <a:chExt cx="4222267" cy="68315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04339E-8926-4D46-945A-19722EAFEA75}"/>
                </a:ext>
              </a:extLst>
            </p:cNvPr>
            <p:cNvSpPr/>
            <p:nvPr/>
          </p:nvSpPr>
          <p:spPr>
            <a:xfrm>
              <a:off x="5998083" y="4256451"/>
              <a:ext cx="1089099" cy="41085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E67106E-8887-4F2A-9726-52B6642CBE78}"/>
                </a:ext>
              </a:extLst>
            </p:cNvPr>
            <p:cNvSpPr/>
            <p:nvPr/>
          </p:nvSpPr>
          <p:spPr>
            <a:xfrm>
              <a:off x="5998081" y="3984153"/>
              <a:ext cx="1089100" cy="20241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데이터 측정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03FC72-21F1-44D0-9B4A-D20B039FE17E}"/>
                </a:ext>
              </a:extLst>
            </p:cNvPr>
            <p:cNvSpPr/>
            <p:nvPr/>
          </p:nvSpPr>
          <p:spPr>
            <a:xfrm>
              <a:off x="6127735" y="4331652"/>
              <a:ext cx="829791" cy="269414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DHT 11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11FE11-6CB8-421A-B959-031DC7127FE3}"/>
                </a:ext>
              </a:extLst>
            </p:cNvPr>
            <p:cNvSpPr/>
            <p:nvPr/>
          </p:nvSpPr>
          <p:spPr>
            <a:xfrm>
              <a:off x="9131249" y="4256451"/>
              <a:ext cx="1089099" cy="41085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05D638E-5410-46C0-B41E-4BC7A36C63FB}"/>
                </a:ext>
              </a:extLst>
            </p:cNvPr>
            <p:cNvSpPr/>
            <p:nvPr/>
          </p:nvSpPr>
          <p:spPr>
            <a:xfrm>
              <a:off x="9131247" y="3984153"/>
              <a:ext cx="1089100" cy="20241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Monitoring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EFE430-E518-4280-B637-CB93DBB48326}"/>
                </a:ext>
              </a:extLst>
            </p:cNvPr>
            <p:cNvSpPr/>
            <p:nvPr/>
          </p:nvSpPr>
          <p:spPr>
            <a:xfrm>
              <a:off x="9260901" y="4331652"/>
              <a:ext cx="829791" cy="269414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1"/>
                  </a:solidFill>
                </a:rPr>
                <a:t>WinFrom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 (Chart)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A19017-6D4E-458D-8DEB-9F3E0AF4D80E}"/>
                </a:ext>
              </a:extLst>
            </p:cNvPr>
            <p:cNvSpPr/>
            <p:nvPr/>
          </p:nvSpPr>
          <p:spPr>
            <a:xfrm>
              <a:off x="7579717" y="4256451"/>
              <a:ext cx="1089099" cy="41085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7186347-F602-42F9-AFEF-0375EF7A97DC}"/>
                </a:ext>
              </a:extLst>
            </p:cNvPr>
            <p:cNvSpPr/>
            <p:nvPr/>
          </p:nvSpPr>
          <p:spPr>
            <a:xfrm>
              <a:off x="7579715" y="3984153"/>
              <a:ext cx="1089100" cy="20241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데이터 분석 및 전송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61DC40-1558-40B8-99DD-4B1B4371B1DE}"/>
                </a:ext>
              </a:extLst>
            </p:cNvPr>
            <p:cNvSpPr/>
            <p:nvPr/>
          </p:nvSpPr>
          <p:spPr>
            <a:xfrm>
              <a:off x="7709369" y="4331652"/>
              <a:ext cx="829791" cy="269414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MariaDB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590F85A5-FDB6-4B09-A0A0-F4F462C5359A}"/>
                </a:ext>
              </a:extLst>
            </p:cNvPr>
            <p:cNvSpPr/>
            <p:nvPr/>
          </p:nvSpPr>
          <p:spPr>
            <a:xfrm>
              <a:off x="7216834" y="4356543"/>
              <a:ext cx="233231" cy="21067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5883B995-7187-4D84-B512-30B894FA442B}"/>
                </a:ext>
              </a:extLst>
            </p:cNvPr>
            <p:cNvSpPr/>
            <p:nvPr/>
          </p:nvSpPr>
          <p:spPr>
            <a:xfrm>
              <a:off x="8783735" y="4356543"/>
              <a:ext cx="233231" cy="21067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C4A8606-CE4A-40E7-8A69-F74E92600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91" y="1753691"/>
            <a:ext cx="1879990" cy="18023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E961281-D581-4006-B107-A608CE38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05" y="3644086"/>
            <a:ext cx="3877226" cy="180101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BFD7EFF-361A-4CA4-83B2-AE7C83EC1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950" b="51787"/>
          <a:stretch/>
        </p:blipFill>
        <p:spPr>
          <a:xfrm>
            <a:off x="1945370" y="1752795"/>
            <a:ext cx="1879990" cy="1801017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67501DE-AB7B-4394-9331-CBCABABE1E38}"/>
              </a:ext>
            </a:extLst>
          </p:cNvPr>
          <p:cNvSpPr/>
          <p:nvPr/>
        </p:nvSpPr>
        <p:spPr>
          <a:xfrm>
            <a:off x="2278826" y="3265117"/>
            <a:ext cx="1195395" cy="18406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실시간 데이터 추출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5730948-4D4E-47E8-89F1-01ED042F63F9}"/>
              </a:ext>
            </a:extLst>
          </p:cNvPr>
          <p:cNvSpPr/>
          <p:nvPr/>
        </p:nvSpPr>
        <p:spPr>
          <a:xfrm>
            <a:off x="4314631" y="3259714"/>
            <a:ext cx="1195395" cy="18406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실시간 데이터 저장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CC4999E-81FB-4FA9-A12B-196093DED70B}"/>
              </a:ext>
            </a:extLst>
          </p:cNvPr>
          <p:cNvSpPr/>
          <p:nvPr/>
        </p:nvSpPr>
        <p:spPr>
          <a:xfrm>
            <a:off x="4323303" y="5138289"/>
            <a:ext cx="1195395" cy="220814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실시간 모니터링</a:t>
            </a:r>
          </a:p>
        </p:txBody>
      </p:sp>
    </p:spTree>
    <p:extLst>
      <p:ext uri="{BB962C8B-B14F-4D97-AF65-F5344CB8AC3E}">
        <p14:creationId xmlns:p14="http://schemas.microsoft.com/office/powerpoint/2010/main" val="17913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7383A-D229-4472-B3B0-42EF4FE02ABA}"/>
              </a:ext>
            </a:extLst>
          </p:cNvPr>
          <p:cNvSpPr/>
          <p:nvPr/>
        </p:nvSpPr>
        <p:spPr>
          <a:xfrm>
            <a:off x="1774826" y="549275"/>
            <a:ext cx="504000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1F368-69F2-4668-993B-574379A3C949}"/>
              </a:ext>
            </a:extLst>
          </p:cNvPr>
          <p:cNvSpPr/>
          <p:nvPr/>
        </p:nvSpPr>
        <p:spPr>
          <a:xfrm>
            <a:off x="2278826" y="549275"/>
            <a:ext cx="8138349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공장 매칭 시스템 프로젝트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6B68C-76DE-492B-9EC0-261735BB691A}"/>
              </a:ext>
            </a:extLst>
          </p:cNvPr>
          <p:cNvSpPr/>
          <p:nvPr/>
        </p:nvSpPr>
        <p:spPr>
          <a:xfrm>
            <a:off x="2278824" y="1138801"/>
            <a:ext cx="7759836" cy="395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스마트팩토리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S/W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개발자 양성 과정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한국품질재단 운영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’20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약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주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) / 4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명의 팀 작업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ECB3AF-2A6A-49B5-82F3-B1B67A25D5C2}"/>
              </a:ext>
            </a:extLst>
          </p:cNvPr>
          <p:cNvSpPr/>
          <p:nvPr/>
        </p:nvSpPr>
        <p:spPr>
          <a:xfrm>
            <a:off x="1774826" y="5598367"/>
            <a:ext cx="8642348" cy="7103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 프로젝트를 통해 ①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활용한 기능 설계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②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구성 및 연동 방식을 학습할 수 있었습니다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학습 노력을 </a:t>
            </a:r>
            <a:r>
              <a:rPr lang="ko-KR" altLang="en-US" sz="1600" b="1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백엔드</a:t>
            </a:r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DB </a:t>
            </a:r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작업자와의 협업 과정에 활용하고자 합니다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endParaRPr lang="ko-KR" altLang="en-US" sz="1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CDC47A-9BFC-4C2E-A675-C0DC70F6BCC2}"/>
              </a:ext>
            </a:extLst>
          </p:cNvPr>
          <p:cNvSpPr/>
          <p:nvPr/>
        </p:nvSpPr>
        <p:spPr>
          <a:xfrm>
            <a:off x="1774827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기초 설계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B32F4D-8AA9-4D8F-9D8D-550531E743C0}"/>
              </a:ext>
            </a:extLst>
          </p:cNvPr>
          <p:cNvSpPr/>
          <p:nvPr/>
        </p:nvSpPr>
        <p:spPr>
          <a:xfrm>
            <a:off x="4713743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프로그램 개발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FC7D8D-4FD2-4884-AB80-7B5C37D9F96A}"/>
              </a:ext>
            </a:extLst>
          </p:cNvPr>
          <p:cNvSpPr/>
          <p:nvPr/>
        </p:nvSpPr>
        <p:spPr>
          <a:xfrm>
            <a:off x="7652660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주요 성과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개선점</a:t>
            </a:r>
            <a:endParaRPr lang="en-US" altLang="ko-KR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B4B36B-6A87-48C3-AC28-28AFE1BCAB77}"/>
              </a:ext>
            </a:extLst>
          </p:cNvPr>
          <p:cNvSpPr/>
          <p:nvPr/>
        </p:nvSpPr>
        <p:spPr>
          <a:xfrm>
            <a:off x="1774827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프로젝트 선정 배경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생산자</a:t>
            </a:r>
            <a:r>
              <a:rPr lang="en-US" altLang="ko-KR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-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소비자간 정보 공유 부족</a:t>
            </a:r>
            <a:endParaRPr lang="en-US" altLang="ko-KR" sz="1000" dirty="0">
              <a:solidFill>
                <a:schemeClr val="tx1"/>
              </a:solidFill>
              <a:latin typeface="Agency FB" panose="020B0503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주문자 접근성과 공장 생산성 최대화 목표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아이디어 구상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생산 요구 사항 명확화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공장과 소비자간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접근성 강화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소비자 요구조건에 따른 공장 매칭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시스템 구성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입력 조건에 따른 공장 데이터 매칭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출력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생산 의뢰상담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생산 의뢰서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UI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구현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EB715B-E46F-4B4F-8840-16898EBB5CBD}"/>
              </a:ext>
            </a:extLst>
          </p:cNvPr>
          <p:cNvSpPr/>
          <p:nvPr/>
        </p:nvSpPr>
        <p:spPr>
          <a:xfrm>
            <a:off x="4713743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디자인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기반 </a:t>
            </a:r>
            <a:r>
              <a:rPr lang="en-US" altLang="ko-KR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WinForm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 인터페이스 설계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그리드 뷰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버튼 이벤트를 통해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공장 매칭 기능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가격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예상납기일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평점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 구축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MS-SQL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활용한 데이터 관리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계정과 공장의 데이터 구축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D4C1D-8564-4AAA-93E8-A6472834477C}"/>
              </a:ext>
            </a:extLst>
          </p:cNvPr>
          <p:cNvSpPr/>
          <p:nvPr/>
        </p:nvSpPr>
        <p:spPr>
          <a:xfrm>
            <a:off x="7652660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C#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프로그램과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연동 구현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데이터를 프로그램으로 기능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생산의뢰상담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생산의뢰서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계정 데이터와 로그인 화면 연동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제한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개선 필요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기능 구현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화면 회원가입 추가기능 구현 필요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구축 개선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DB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편집 유연성을 위한 테이블 구성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4267A2F-6999-45D5-9F95-AFC5CC0C73BC}"/>
              </a:ext>
            </a:extLst>
          </p:cNvPr>
          <p:cNvSpPr/>
          <p:nvPr/>
        </p:nvSpPr>
        <p:spPr>
          <a:xfrm rot="5400000">
            <a:off x="4528616" y="3364744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651937C-0832-41AE-B85E-229FB9A86520}"/>
              </a:ext>
            </a:extLst>
          </p:cNvPr>
          <p:cNvSpPr/>
          <p:nvPr/>
        </p:nvSpPr>
        <p:spPr>
          <a:xfrm rot="5400000">
            <a:off x="7469348" y="3376319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# video encoding API from Bitmovin">
            <a:extLst>
              <a:ext uri="{FF2B5EF4-FFF2-40B4-BE49-F238E27FC236}">
                <a16:creationId xmlns:a16="http://schemas.microsoft.com/office/drawing/2014/main" id="{32E0C393-8D82-421A-BA45-ACBB674AD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89757" l="28552" r="72423">
                        <a14:foregroundMark x1="48607" y1="9704" x2="51393" y2="10243"/>
                        <a14:foregroundMark x1="48050" y1="87871" x2="50836" y2="88949"/>
                        <a14:backgroundMark x1="30780" y1="6739" x2="27437" y2="19946"/>
                        <a14:backgroundMark x1="34540" y1="8356" x2="29109" y2="18868"/>
                        <a14:backgroundMark x1="33565" y1="9434" x2="28969" y2="20216"/>
                        <a14:backgroundMark x1="28969" y1="33423" x2="26323" y2="56334"/>
                        <a14:backgroundMark x1="26462" y1="67385" x2="27159" y2="71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8" r="22086"/>
          <a:stretch/>
        </p:blipFill>
        <p:spPr bwMode="auto">
          <a:xfrm>
            <a:off x="5714410" y="4670306"/>
            <a:ext cx="474394" cy="447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sual Studio에서 C++ 파일을 utf-8로 저장하는 더 간편한 방법 | The Dream of Super Surplus  Power">
            <a:extLst>
              <a:ext uri="{FF2B5EF4-FFF2-40B4-BE49-F238E27FC236}">
                <a16:creationId xmlns:a16="http://schemas.microsoft.com/office/drawing/2014/main" id="{942AB166-A463-4975-AD01-CBA25864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17757" r="23434" b="14426"/>
          <a:stretch/>
        </p:blipFill>
        <p:spPr bwMode="auto">
          <a:xfrm>
            <a:off x="6318846" y="4700883"/>
            <a:ext cx="412546" cy="3959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Microsoft Sql Server Oracle Database Computer Icon Sql Developer Icon Agdlq  Image Provided - EpiCentro Festival">
            <a:extLst>
              <a:ext uri="{FF2B5EF4-FFF2-40B4-BE49-F238E27FC236}">
                <a16:creationId xmlns:a16="http://schemas.microsoft.com/office/drawing/2014/main" id="{7F88BE78-A557-441D-AF36-83727629C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3" b="97692" l="10000" r="90000">
                        <a14:foregroundMark x1="42222" y1="75192" x2="43333" y2="71731"/>
                        <a14:foregroundMark x1="43889" y1="90769" x2="43333" y2="94615"/>
                        <a14:foregroundMark x1="50778" y1="79231" x2="51222" y2="82500"/>
                        <a14:foregroundMark x1="48556" y1="31154" x2="45000" y2="31731"/>
                        <a14:foregroundMark x1="60333" y1="7308" x2="59333" y2="7115"/>
                        <a14:foregroundMark x1="32667" y1="2115" x2="39444" y2="2115"/>
                        <a14:foregroundMark x1="36889" y1="2692" x2="34778" y2="3077"/>
                        <a14:foregroundMark x1="39111" y1="2692" x2="42111" y2="2308"/>
                        <a14:foregroundMark x1="43667" y1="2308" x2="46556" y2="1923"/>
                        <a14:foregroundMark x1="60333" y1="12115" x2="61333" y2="18077"/>
                        <a14:foregroundMark x1="50889" y1="41154" x2="53111" y2="40962"/>
                        <a14:foregroundMark x1="30556" y1="14615" x2="30556" y2="24231"/>
                        <a14:foregroundMark x1="30556" y1="29808" x2="31556" y2="72885"/>
                        <a14:foregroundMark x1="66222" y1="70192" x2="67778" y2="83077"/>
                        <a14:foregroundMark x1="68222" y1="94038" x2="59222" y2="9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39" r="27275"/>
          <a:stretch/>
        </p:blipFill>
        <p:spPr bwMode="auto">
          <a:xfrm>
            <a:off x="6908222" y="4710822"/>
            <a:ext cx="324890" cy="3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72515C-3988-4781-9E76-F1E01A5C1834}"/>
              </a:ext>
            </a:extLst>
          </p:cNvPr>
          <p:cNvSpPr/>
          <p:nvPr/>
        </p:nvSpPr>
        <p:spPr>
          <a:xfrm>
            <a:off x="6118831" y="3225554"/>
            <a:ext cx="1262097" cy="491827"/>
          </a:xfrm>
          <a:prstGeom prst="roundRect">
            <a:avLst>
              <a:gd name="adj" fmla="val 394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소비자가 원하는 옵션으로 매칭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019ECD1-81FD-4A94-A822-C003639E489A}"/>
              </a:ext>
            </a:extLst>
          </p:cNvPr>
          <p:cNvSpPr/>
          <p:nvPr/>
        </p:nvSpPr>
        <p:spPr>
          <a:xfrm>
            <a:off x="5851394" y="3389331"/>
            <a:ext cx="193650" cy="16427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19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192E81F-0BCC-40D9-BDA9-19923B00846E}"/>
              </a:ext>
            </a:extLst>
          </p:cNvPr>
          <p:cNvSpPr/>
          <p:nvPr/>
        </p:nvSpPr>
        <p:spPr>
          <a:xfrm>
            <a:off x="6181346" y="5760721"/>
            <a:ext cx="4235829" cy="6106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9674AE-DABB-4A90-AD84-C84CA03A8E0D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Architecture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A36BB2-7C92-4191-8769-166EE8DEECF9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User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Interface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53A6-D508-493D-A226-2C9CC373C7E1}"/>
              </a:ext>
            </a:extLst>
          </p:cNvPr>
          <p:cNvSpPr/>
          <p:nvPr/>
        </p:nvSpPr>
        <p:spPr>
          <a:xfrm>
            <a:off x="1782003" y="1636237"/>
            <a:ext cx="4235831" cy="4124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243342-6E2C-446C-B379-64DF32FBCF77}"/>
              </a:ext>
            </a:extLst>
          </p:cNvPr>
          <p:cNvSpPr/>
          <p:nvPr/>
        </p:nvSpPr>
        <p:spPr>
          <a:xfrm>
            <a:off x="6181345" y="1636237"/>
            <a:ext cx="4235831" cy="41244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공장 매칭 시스템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프로그래밍 툴과 데이터베이스 연동 기능을 이해하고자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D4FD21-2B3A-4ED4-9E65-3356AFBA67FC}"/>
              </a:ext>
            </a:extLst>
          </p:cNvPr>
          <p:cNvGrpSpPr/>
          <p:nvPr/>
        </p:nvGrpSpPr>
        <p:grpSpPr>
          <a:xfrm>
            <a:off x="6321992" y="1812955"/>
            <a:ext cx="3954535" cy="1728666"/>
            <a:chOff x="542745" y="1271597"/>
            <a:chExt cx="11106510" cy="547210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3DDC0A0-8B13-4328-A76C-9255A38FC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947"/>
            <a:stretch/>
          </p:blipFill>
          <p:spPr>
            <a:xfrm>
              <a:off x="542745" y="1271597"/>
              <a:ext cx="11106510" cy="547210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0EBAFA2-F59A-41C4-9A44-88C9A6BF696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251" y="1812350"/>
              <a:ext cx="8764042" cy="44604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11F5303-56F0-4FD3-A4E2-DF1AA615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1590" y="2198085"/>
              <a:ext cx="6073478" cy="123091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F13A72C4-265E-4EB3-9C87-A9C164F08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55"/>
          <a:stretch/>
        </p:blipFill>
        <p:spPr>
          <a:xfrm>
            <a:off x="6321992" y="3718339"/>
            <a:ext cx="3954535" cy="19040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AF8FC7-4057-4CE4-8DFC-64F348AC0295}"/>
              </a:ext>
            </a:extLst>
          </p:cNvPr>
          <p:cNvSpPr txBox="1"/>
          <p:nvPr/>
        </p:nvSpPr>
        <p:spPr>
          <a:xfrm>
            <a:off x="6746435" y="5804417"/>
            <a:ext cx="3227031" cy="52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생산의뢰상담에서 소비자가 원하는 공장 매칭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생산의뢰서에서 확인 후 공장으로 데이터 전송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C57A50-9EEC-4CB6-BE64-3F46425820E0}"/>
              </a:ext>
            </a:extLst>
          </p:cNvPr>
          <p:cNvSpPr/>
          <p:nvPr/>
        </p:nvSpPr>
        <p:spPr>
          <a:xfrm>
            <a:off x="8598737" y="3091025"/>
            <a:ext cx="1374729" cy="23206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생산의뢰상담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93CA80B-4672-453E-A1CA-F160BEAB1F22}"/>
              </a:ext>
            </a:extLst>
          </p:cNvPr>
          <p:cNvSpPr/>
          <p:nvPr/>
        </p:nvSpPr>
        <p:spPr>
          <a:xfrm>
            <a:off x="8755033" y="5144870"/>
            <a:ext cx="1069808" cy="223235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생산의뢰서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7AAB6-0248-4385-BF46-681382DB2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7"/>
          <a:stretch/>
        </p:blipFill>
        <p:spPr>
          <a:xfrm>
            <a:off x="1967778" y="1808428"/>
            <a:ext cx="3865567" cy="17331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048FF6-8631-4810-B76A-E2D1D8869067}"/>
              </a:ext>
            </a:extLst>
          </p:cNvPr>
          <p:cNvSpPr/>
          <p:nvPr/>
        </p:nvSpPr>
        <p:spPr>
          <a:xfrm>
            <a:off x="4798525" y="3169422"/>
            <a:ext cx="891179" cy="246573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메인 화면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A72B85-1D1E-413F-A6A5-4B9E0DB771F5}"/>
              </a:ext>
            </a:extLst>
          </p:cNvPr>
          <p:cNvSpPr/>
          <p:nvPr/>
        </p:nvSpPr>
        <p:spPr>
          <a:xfrm>
            <a:off x="1782003" y="5760719"/>
            <a:ext cx="4235831" cy="611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9A71205-6D65-486E-8CDD-3D212F8DA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826" y="3896662"/>
            <a:ext cx="1316312" cy="15473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938CB3-39DA-4A7A-9925-4B5887EA7AD4}"/>
              </a:ext>
            </a:extLst>
          </p:cNvPr>
          <p:cNvSpPr txBox="1"/>
          <p:nvPr/>
        </p:nvSpPr>
        <p:spPr>
          <a:xfrm>
            <a:off x="1685390" y="5804417"/>
            <a:ext cx="4052247" cy="52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화면과 메인 인터페이스 메인 메뉴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후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메인화면에서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생산의뢰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의뢰서 작성 가능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C43F1DDC-EFE4-43C0-A502-E3ED6F1F39B3}"/>
              </a:ext>
            </a:extLst>
          </p:cNvPr>
          <p:cNvSpPr/>
          <p:nvPr/>
        </p:nvSpPr>
        <p:spPr>
          <a:xfrm rot="4453959">
            <a:off x="4788738" y="3758176"/>
            <a:ext cx="1945538" cy="1300882"/>
          </a:xfrm>
          <a:prstGeom prst="triangle">
            <a:avLst>
              <a:gd name="adj" fmla="val 42949"/>
            </a:avLst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4E7204B-C4E3-4530-9C81-F4698250F998}"/>
              </a:ext>
            </a:extLst>
          </p:cNvPr>
          <p:cNvSpPr/>
          <p:nvPr/>
        </p:nvSpPr>
        <p:spPr>
          <a:xfrm>
            <a:off x="3745942" y="3654350"/>
            <a:ext cx="2057273" cy="20320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BC1E41C-CA62-43F7-8EBA-620023988B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96" b="17594"/>
          <a:stretch/>
        </p:blipFill>
        <p:spPr>
          <a:xfrm>
            <a:off x="4210295" y="3895340"/>
            <a:ext cx="993274" cy="15723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87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6335EE-29BC-4D5E-BDEB-48BD2C10364A}"/>
              </a:ext>
            </a:extLst>
          </p:cNvPr>
          <p:cNvSpPr/>
          <p:nvPr/>
        </p:nvSpPr>
        <p:spPr>
          <a:xfrm>
            <a:off x="6174166" y="4913860"/>
            <a:ext cx="4235831" cy="13948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9674AE-DABB-4A90-AD84-C84CA03A8E0D}"/>
              </a:ext>
            </a:extLst>
          </p:cNvPr>
          <p:cNvSpPr/>
          <p:nvPr/>
        </p:nvSpPr>
        <p:spPr>
          <a:xfrm>
            <a:off x="1782003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생산의뢰상담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/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생산의뢰서 </a:t>
            </a:r>
            <a:r>
              <a:rPr lang="en-US" altLang="ko-KR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UI </a:t>
            </a:r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A36BB2-7C92-4191-8769-166EE8DEECF9}"/>
              </a:ext>
            </a:extLst>
          </p:cNvPr>
          <p:cNvSpPr/>
          <p:nvPr/>
        </p:nvSpPr>
        <p:spPr>
          <a:xfrm>
            <a:off x="6181345" y="1235617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시스템 구성도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53A6-D508-493D-A226-2C9CC373C7E1}"/>
              </a:ext>
            </a:extLst>
          </p:cNvPr>
          <p:cNvSpPr/>
          <p:nvPr/>
        </p:nvSpPr>
        <p:spPr>
          <a:xfrm>
            <a:off x="1782003" y="1636237"/>
            <a:ext cx="4235831" cy="46724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243342-6E2C-446C-B379-64DF32FBCF77}"/>
              </a:ext>
            </a:extLst>
          </p:cNvPr>
          <p:cNvSpPr/>
          <p:nvPr/>
        </p:nvSpPr>
        <p:spPr>
          <a:xfrm>
            <a:off x="6181345" y="1636237"/>
            <a:ext cx="4235831" cy="2722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06D8D3-4FEF-4F0C-B768-000E344F358A}"/>
              </a:ext>
            </a:extLst>
          </p:cNvPr>
          <p:cNvSpPr txBox="1"/>
          <p:nvPr/>
        </p:nvSpPr>
        <p:spPr>
          <a:xfrm>
            <a:off x="1837850" y="5516421"/>
            <a:ext cx="4124135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생산의뢰상담에서 생산수량에 따라  예상 단가 확인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공장 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/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집 주소를 통해 거리에 따른 예상 납기일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생산의뢰상담내용과 일치하는 공장</a:t>
            </a:r>
            <a:r>
              <a:rPr lang="en-US" altLang="ko-KR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 </a:t>
            </a:r>
            <a:r>
              <a:rPr lang="ko-KR" altLang="en-US" sz="1000" dirty="0"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확인하여 매칭 구현</a:t>
            </a:r>
            <a:endParaRPr lang="en-US" altLang="ko-KR" sz="1000" dirty="0">
              <a:latin typeface="KoPub돋움체_Pro Light" panose="00000300000000000000" pitchFamily="50" charset="-127"/>
              <a:ea typeface="KoPub돋움체_Pro Light" panose="000003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0D81920-B46D-4673-9162-B0035A53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t="10651" r="10090" b="12619"/>
          <a:stretch/>
        </p:blipFill>
        <p:spPr>
          <a:xfrm>
            <a:off x="7747397" y="5096681"/>
            <a:ext cx="1096563" cy="105008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D87DF5-B788-43BB-98AE-022486B02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" t="1577" r="519" b="1764"/>
          <a:stretch/>
        </p:blipFill>
        <p:spPr>
          <a:xfrm>
            <a:off x="1930044" y="3686184"/>
            <a:ext cx="3960000" cy="18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7788F88-8272-40E5-99FD-C43074D703D4}"/>
              </a:ext>
            </a:extLst>
          </p:cNvPr>
          <p:cNvSpPr/>
          <p:nvPr/>
        </p:nvSpPr>
        <p:spPr>
          <a:xfrm>
            <a:off x="4394969" y="5171353"/>
            <a:ext cx="1414882" cy="231650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공장 매칭 확인 및 신청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6F100-9276-4625-9E55-D7F056C16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753" y="2903887"/>
            <a:ext cx="3884318" cy="11959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BCE1C4-BEF1-41D5-A591-623C6521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00" y="1954684"/>
            <a:ext cx="766157" cy="7661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3FB4B1B-A0AE-44D1-B295-0FC512D10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40" y="1932207"/>
            <a:ext cx="765812" cy="76581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299A72-8BB5-4D11-875C-9ABF47C72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579" y="1968070"/>
            <a:ext cx="730950" cy="765812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4DA863-D160-486A-8745-057768CBDA15}"/>
              </a:ext>
            </a:extLst>
          </p:cNvPr>
          <p:cNvGrpSpPr/>
          <p:nvPr/>
        </p:nvGrpSpPr>
        <p:grpSpPr>
          <a:xfrm>
            <a:off x="1943965" y="1758079"/>
            <a:ext cx="3943591" cy="1800000"/>
            <a:chOff x="542745" y="1271597"/>
            <a:chExt cx="11106510" cy="547210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942EE6-770B-40A2-9CCE-FC03E79E4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947"/>
            <a:stretch/>
          </p:blipFill>
          <p:spPr>
            <a:xfrm>
              <a:off x="542745" y="1271597"/>
              <a:ext cx="11106510" cy="547210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25C95E9-6DDB-4A21-AA0D-EAC0CF18A8DD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60251" y="1812350"/>
              <a:ext cx="8764042" cy="44604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BA9C94-CE7D-47E1-93EB-85CEAC386C84}"/>
                </a:ext>
              </a:extLst>
            </p:cNvPr>
            <p:cNvSpPr/>
            <p:nvPr/>
          </p:nvSpPr>
          <p:spPr>
            <a:xfrm>
              <a:off x="4072391" y="2122011"/>
              <a:ext cx="6494009" cy="1484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F71D816-E39E-45F9-A25D-9B6915ED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1590" y="2198085"/>
              <a:ext cx="6073478" cy="1230915"/>
            </a:xfrm>
            <a:prstGeom prst="rect">
              <a:avLst/>
            </a:prstGeom>
          </p:spPr>
        </p:pic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2DE36EA-71B7-4D11-BAC8-02316CB62B0E}"/>
              </a:ext>
            </a:extLst>
          </p:cNvPr>
          <p:cNvSpPr/>
          <p:nvPr/>
        </p:nvSpPr>
        <p:spPr>
          <a:xfrm>
            <a:off x="4205117" y="3099405"/>
            <a:ext cx="1374729" cy="232062"/>
          </a:xfrm>
          <a:prstGeom prst="round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KoPub돋움체_Pro Light" panose="00000300000000000000" pitchFamily="50" charset="-127"/>
                <a:ea typeface="KoPub돋움체_Pro Light" panose="00000300000000000000" pitchFamily="50" charset="-127"/>
              </a:rPr>
              <a:t>조건에 따른 공장 매칭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D4A532-8AF4-4555-8097-B3C8DDBCBB3B}"/>
              </a:ext>
            </a:extLst>
          </p:cNvPr>
          <p:cNvSpPr/>
          <p:nvPr/>
        </p:nvSpPr>
        <p:spPr>
          <a:xfrm>
            <a:off x="6174166" y="4528645"/>
            <a:ext cx="4235831" cy="401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시연 영상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DB832D-D88B-4209-BE75-2A1ADCCD10E7}"/>
              </a:ext>
            </a:extLst>
          </p:cNvPr>
          <p:cNvSpPr/>
          <p:nvPr/>
        </p:nvSpPr>
        <p:spPr>
          <a:xfrm>
            <a:off x="1774826" y="549275"/>
            <a:ext cx="504000" cy="5708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B587E-1938-4F3A-B99C-33048CF57215}"/>
              </a:ext>
            </a:extLst>
          </p:cNvPr>
          <p:cNvSpPr/>
          <p:nvPr/>
        </p:nvSpPr>
        <p:spPr>
          <a:xfrm>
            <a:off x="2278826" y="549275"/>
            <a:ext cx="8138349" cy="570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공장 매칭 시스템 프로젝트를 통해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프로그래밍 툴과 데이터베이스 연동 기능을 이해하고자 노력했습니다</a:t>
            </a:r>
            <a:r>
              <a:rPr lang="en-US" altLang="ko-KR" sz="19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900" b="1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05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7383A-D229-4472-B3B0-42EF4FE02ABA}"/>
              </a:ext>
            </a:extLst>
          </p:cNvPr>
          <p:cNvSpPr/>
          <p:nvPr/>
        </p:nvSpPr>
        <p:spPr>
          <a:xfrm>
            <a:off x="1774826" y="549275"/>
            <a:ext cx="504000" cy="50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16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1F368-69F2-4668-993B-574379A3C949}"/>
              </a:ext>
            </a:extLst>
          </p:cNvPr>
          <p:cNvSpPr/>
          <p:nvPr/>
        </p:nvSpPr>
        <p:spPr>
          <a:xfrm>
            <a:off x="2278826" y="549275"/>
            <a:ext cx="8138349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용접 라인 </a:t>
            </a:r>
            <a:r>
              <a:rPr lang="en-US" altLang="ko-KR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SPC </a:t>
            </a:r>
            <a:r>
              <a:rPr lang="ko-KR" altLang="en-US" sz="2200" b="1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시스템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6B68C-76DE-492B-9EC0-261735BB691A}"/>
              </a:ext>
            </a:extLst>
          </p:cNvPr>
          <p:cNvSpPr/>
          <p:nvPr/>
        </p:nvSpPr>
        <p:spPr>
          <a:xfrm>
            <a:off x="2278824" y="1138801"/>
            <a:ext cx="7759836" cy="395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스마트팩토리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S/W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개발자 양성 과정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한국품질재단 운영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/ ’20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10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~11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약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달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) / 4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명의 팀 작업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ECB3AF-2A6A-49B5-82F3-B1B67A25D5C2}"/>
              </a:ext>
            </a:extLst>
          </p:cNvPr>
          <p:cNvSpPr/>
          <p:nvPr/>
        </p:nvSpPr>
        <p:spPr>
          <a:xfrm>
            <a:off x="1774826" y="5598367"/>
            <a:ext cx="8642348" cy="7103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 프로젝트를 통해 ①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HMI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툴 구동 방식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②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구성 및 연동 방식을 학습할 수 있었습니다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학습 노력을 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SW</a:t>
            </a:r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업무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(MES/HMI) </a:t>
            </a:r>
            <a:r>
              <a:rPr lang="ko-KR" altLang="en-US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활용하고자 합니다</a:t>
            </a:r>
            <a:r>
              <a:rPr lang="en-US" altLang="ko-KR" sz="1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endParaRPr lang="ko-KR" altLang="en-US" sz="1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CDC47A-9BFC-4C2E-A675-C0DC70F6BCC2}"/>
              </a:ext>
            </a:extLst>
          </p:cNvPr>
          <p:cNvSpPr/>
          <p:nvPr/>
        </p:nvSpPr>
        <p:spPr>
          <a:xfrm>
            <a:off x="1774827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기초 설계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B32F4D-8AA9-4D8F-9D8D-550531E743C0}"/>
              </a:ext>
            </a:extLst>
          </p:cNvPr>
          <p:cNvSpPr/>
          <p:nvPr/>
        </p:nvSpPr>
        <p:spPr>
          <a:xfrm>
            <a:off x="4713743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프로그램 개발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FC7D8D-4FD2-4884-AB80-7B5C37D9F96A}"/>
              </a:ext>
            </a:extLst>
          </p:cNvPr>
          <p:cNvSpPr/>
          <p:nvPr/>
        </p:nvSpPr>
        <p:spPr>
          <a:xfrm>
            <a:off x="7652660" y="1634508"/>
            <a:ext cx="2764517" cy="44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주요 성과</a:t>
            </a:r>
            <a:r>
              <a:rPr lang="en-US" altLang="ko-KR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개선점</a:t>
            </a:r>
            <a:endParaRPr lang="en-US" altLang="ko-KR" sz="1500" b="1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B4B36B-6A87-48C3-AC28-28AFE1BCAB77}"/>
              </a:ext>
            </a:extLst>
          </p:cNvPr>
          <p:cNvSpPr/>
          <p:nvPr/>
        </p:nvSpPr>
        <p:spPr>
          <a:xfrm>
            <a:off x="1774827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프로젝트 선정 배경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용접 라인 불량률 감소 및 생산성 향상</a:t>
            </a:r>
            <a:endParaRPr lang="en-US" altLang="ko-KR" sz="1000" dirty="0">
              <a:solidFill>
                <a:schemeClr val="tx1"/>
              </a:solidFill>
              <a:latin typeface="Agency FB" panose="020B0503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Helvetica Neue"/>
              </a:rPr>
              <a:t>사이버 상의 정보처리 결과로 현실의 움직임을 효율적으로 제어</a:t>
            </a:r>
            <a:endParaRPr lang="en-US" altLang="ko-KR" sz="1000" dirty="0">
              <a:solidFill>
                <a:schemeClr val="tx1"/>
              </a:solidFill>
              <a:latin typeface="Agency FB" panose="020B0503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주요 기능 목표</a:t>
            </a:r>
            <a:endParaRPr lang="en-US" altLang="ko-KR" sz="12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설비 가동 상황 실시간 모니터링 및 제어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용접 </a:t>
            </a:r>
            <a:r>
              <a:rPr lang="ko-KR" altLang="en-US" sz="1000" dirty="0" err="1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작업시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발생하는 다양한 </a:t>
            </a:r>
            <a:r>
              <a:rPr lang="ko-KR" altLang="en-US" sz="1000" dirty="0" err="1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용접조건값을</a:t>
            </a:r>
            <a:r>
              <a:rPr lang="ko-KR" altLang="en-US" sz="1000" dirty="0">
                <a:solidFill>
                  <a:schemeClr val="tx1"/>
                </a:solidFill>
                <a:latin typeface="Agency FB" panose="020B0503020202020204" pitchFamily="34" charset="0"/>
                <a:ea typeface="KoPub돋움체 Light" panose="00000300000000000000" pitchFamily="2" charset="-127"/>
              </a:rPr>
              <a:t> 수집하여 통계적 공정관리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시스템 구성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KEP Server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에서 임의의 </a:t>
            </a:r>
            <a:r>
              <a:rPr lang="ko-KR" altLang="en-US" sz="1000" dirty="0" err="1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랜덤값을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 받아와 </a:t>
            </a:r>
            <a:r>
              <a:rPr lang="en-US" altLang="ko-KR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PLC </a:t>
            </a: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역할 대체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Abadi" panose="020B0604020202020204" pitchFamily="34" charset="0"/>
                <a:ea typeface="KoPub돋움체 Light" panose="00000300000000000000" pitchFamily="2" charset="-127"/>
              </a:rPr>
              <a:t>작업자의 오류를 막기 위해 수집된 요건에 맞게 시스템 제어</a:t>
            </a:r>
            <a:endParaRPr lang="en-US" altLang="ko-KR" sz="1000" dirty="0">
              <a:solidFill>
                <a:schemeClr val="tx1"/>
              </a:solidFill>
              <a:latin typeface="Abadi" panose="020B060402020202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EB715B-E46F-4B4F-8840-16898EBB5CBD}"/>
              </a:ext>
            </a:extLst>
          </p:cNvPr>
          <p:cNvSpPr/>
          <p:nvPr/>
        </p:nvSpPr>
        <p:spPr>
          <a:xfrm>
            <a:off x="4713743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디자인 설계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HMI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툴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InTouch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 인터페이스 설계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Windows From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컨트롤 라이브러리를 활용해 데이터 값을 그래프로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용접 라인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SPC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기능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용접 라인 실시간 모니터링 및 제어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분석을 통한 공장 효율성 증대 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 구축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MS-SQL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구축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서버에서 받아온 데이터 값을 저장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D4C1D-8564-4AAA-93E8-A6472834477C}"/>
              </a:ext>
            </a:extLst>
          </p:cNvPr>
          <p:cNvSpPr/>
          <p:nvPr/>
        </p:nvSpPr>
        <p:spPr>
          <a:xfrm>
            <a:off x="7652660" y="2075356"/>
            <a:ext cx="2764517" cy="32100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HMI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툴과 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연동 구현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데이터를 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InTouch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 기능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전체 실시간 모니터링 화면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 </a:t>
            </a:r>
            <a:r>
              <a:rPr lang="ko-KR" altLang="en-US" sz="1000" dirty="0" err="1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라인별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모니터링 화면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분석 화면 구현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계정 데이터와 관리자 화면 연동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제한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개선 필요 사항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추가 기능 구현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불량률 검출을 위한그래프 분석 추가기능 구현 필요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문제 발생시</a:t>
            </a:r>
            <a:r>
              <a:rPr lang="en-US" altLang="ko-KR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카카오톡으로 알림 메시지</a:t>
            </a:r>
            <a:endParaRPr lang="en-US" altLang="ko-KR" sz="10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80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향후 취합된 데이터를 통해 통계분석</a:t>
            </a:r>
            <a:endParaRPr lang="en-US" altLang="ko-KR" sz="12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4267A2F-6999-45D5-9F95-AFC5CC0C73BC}"/>
              </a:ext>
            </a:extLst>
          </p:cNvPr>
          <p:cNvSpPr/>
          <p:nvPr/>
        </p:nvSpPr>
        <p:spPr>
          <a:xfrm rot="5400000">
            <a:off x="4528616" y="3364744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1651937C-0832-41AE-B85E-229FB9A86520}"/>
              </a:ext>
            </a:extLst>
          </p:cNvPr>
          <p:cNvSpPr/>
          <p:nvPr/>
        </p:nvSpPr>
        <p:spPr>
          <a:xfrm rot="5400000">
            <a:off x="7469348" y="3376319"/>
            <a:ext cx="155545" cy="1340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# video encoding API from Bitmovin">
            <a:extLst>
              <a:ext uri="{FF2B5EF4-FFF2-40B4-BE49-F238E27FC236}">
                <a16:creationId xmlns:a16="http://schemas.microsoft.com/office/drawing/2014/main" id="{32E0C393-8D82-421A-BA45-ACBB674AD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89757" l="28552" r="72423">
                        <a14:foregroundMark x1="48607" y1="9704" x2="51393" y2="10243"/>
                        <a14:foregroundMark x1="48050" y1="87871" x2="50836" y2="88949"/>
                        <a14:backgroundMark x1="30780" y1="6739" x2="27437" y2="19946"/>
                        <a14:backgroundMark x1="34540" y1="8356" x2="29109" y2="18868"/>
                        <a14:backgroundMark x1="33565" y1="9434" x2="28969" y2="20216"/>
                        <a14:backgroundMark x1="28969" y1="33423" x2="26323" y2="56334"/>
                        <a14:backgroundMark x1="26462" y1="67385" x2="27159" y2="71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8" r="22086"/>
          <a:stretch/>
        </p:blipFill>
        <p:spPr bwMode="auto">
          <a:xfrm>
            <a:off x="4840337" y="4696316"/>
            <a:ext cx="474394" cy="447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isual Studio에서 C++ 파일을 utf-8로 저장하는 더 간편한 방법 | The Dream of Super Surplus  Power">
            <a:extLst>
              <a:ext uri="{FF2B5EF4-FFF2-40B4-BE49-F238E27FC236}">
                <a16:creationId xmlns:a16="http://schemas.microsoft.com/office/drawing/2014/main" id="{942AB166-A463-4975-AD01-CBA258644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17757" r="23434" b="14426"/>
          <a:stretch/>
        </p:blipFill>
        <p:spPr bwMode="auto">
          <a:xfrm>
            <a:off x="5444773" y="4726893"/>
            <a:ext cx="412546" cy="3959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Microsoft Sql Server Oracle Database Computer Icon Sql Developer Icon Agdlq  Image Provided - EpiCentro Festival">
            <a:extLst>
              <a:ext uri="{FF2B5EF4-FFF2-40B4-BE49-F238E27FC236}">
                <a16:creationId xmlns:a16="http://schemas.microsoft.com/office/drawing/2014/main" id="{7F88BE78-A557-441D-AF36-83727629C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3" b="97692" l="10000" r="90000">
                        <a14:foregroundMark x1="42222" y1="75192" x2="43333" y2="71731"/>
                        <a14:foregroundMark x1="43889" y1="90769" x2="43333" y2="94615"/>
                        <a14:foregroundMark x1="50778" y1="79231" x2="51222" y2="82500"/>
                        <a14:foregroundMark x1="48556" y1="31154" x2="45000" y2="31731"/>
                        <a14:foregroundMark x1="60333" y1="7308" x2="59333" y2="7115"/>
                        <a14:foregroundMark x1="32667" y1="2115" x2="39444" y2="2115"/>
                        <a14:foregroundMark x1="36889" y1="2692" x2="34778" y2="3077"/>
                        <a14:foregroundMark x1="39111" y1="2692" x2="42111" y2="2308"/>
                        <a14:foregroundMark x1="43667" y1="2308" x2="46556" y2="1923"/>
                        <a14:foregroundMark x1="60333" y1="12115" x2="61333" y2="18077"/>
                        <a14:foregroundMark x1="50889" y1="41154" x2="53111" y2="40962"/>
                        <a14:foregroundMark x1="30556" y1="14615" x2="30556" y2="24231"/>
                        <a14:foregroundMark x1="30556" y1="29808" x2="31556" y2="72885"/>
                        <a14:foregroundMark x1="66222" y1="70192" x2="67778" y2="83077"/>
                        <a14:foregroundMark x1="68222" y1="94038" x2="59222" y2="9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39" r="27275"/>
          <a:stretch/>
        </p:blipFill>
        <p:spPr bwMode="auto">
          <a:xfrm>
            <a:off x="6034149" y="4736832"/>
            <a:ext cx="324890" cy="38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원더 Intouch - Buy Intouuch Scada Product on Alibaba.com">
            <a:extLst>
              <a:ext uri="{FF2B5EF4-FFF2-40B4-BE49-F238E27FC236}">
                <a16:creationId xmlns:a16="http://schemas.microsoft.com/office/drawing/2014/main" id="{E89C76BB-B57A-4303-B653-E7E5C34AB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1" t="16955" r="14665" b="18258"/>
          <a:stretch/>
        </p:blipFill>
        <p:spPr bwMode="auto">
          <a:xfrm>
            <a:off x="6508252" y="4702643"/>
            <a:ext cx="861101" cy="4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98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1603</Words>
  <Application>Microsoft Office PowerPoint</Application>
  <PresentationFormat>와이드스크린</PresentationFormat>
  <Paragraphs>242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Helvetica Neue</vt:lpstr>
      <vt:lpstr>KoPub돋움체 Bold</vt:lpstr>
      <vt:lpstr>KoPub돋움체 Light</vt:lpstr>
      <vt:lpstr>KoPub돋움체 Medium</vt:lpstr>
      <vt:lpstr>KoPub돋움체_Pro Bold</vt:lpstr>
      <vt:lpstr>KoPub돋움체_Pro Light</vt:lpstr>
      <vt:lpstr>KoPub돋움체_Pro Medium</vt:lpstr>
      <vt:lpstr>맑은 고딕</vt:lpstr>
      <vt:lpstr>배달의민족 한나</vt:lpstr>
      <vt:lpstr>Abadi</vt:lpstr>
      <vt:lpstr>Agency FB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박지윤</dc:creator>
  <cp:lastModifiedBy>박지윤</cp:lastModifiedBy>
  <cp:revision>158</cp:revision>
  <dcterms:created xsi:type="dcterms:W3CDTF">2020-10-14T01:19:33Z</dcterms:created>
  <dcterms:modified xsi:type="dcterms:W3CDTF">2020-10-16T03:18:02Z</dcterms:modified>
</cp:coreProperties>
</file>